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7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F3FA"/>
    <a:srgbClr val="9CDAE8"/>
    <a:srgbClr val="38CAF8"/>
    <a:srgbClr val="4EC9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26" autoAdjust="0"/>
    <p:restoredTop sz="91711" autoAdjust="0"/>
  </p:normalViewPr>
  <p:slideViewPr>
    <p:cSldViewPr snapToGrid="0">
      <p:cViewPr varScale="1">
        <p:scale>
          <a:sx n="64" d="100"/>
          <a:sy n="64" d="100"/>
        </p:scale>
        <p:origin x="1896" y="66"/>
      </p:cViewPr>
      <p:guideLst>
        <p:guide orient="horz" pos="2160"/>
        <p:guide pos="38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hare%20doc\92-12-14\&#1570;&#1582;&#1585;&#1740;&#1606;%20&#1711;&#1586;&#1575;&#1585;&#158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76682316118941"/>
          <c:y val="4.1406904104660823E-2"/>
          <c:w val="0.75923317683881064"/>
          <c:h val="0.9171861917905995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'شماتيك سد'!$AM$9:$AW$9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E4-48EF-BAB3-EAFE15F97E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667753440"/>
        <c:axId val="-1667740928"/>
      </c:barChart>
      <c:catAx>
        <c:axId val="-1667753440"/>
        <c:scaling>
          <c:orientation val="minMax"/>
        </c:scaling>
        <c:delete val="1"/>
        <c:axPos val="b"/>
        <c:majorTickMark val="out"/>
        <c:minorTickMark val="none"/>
        <c:tickLblPos val="none"/>
        <c:crossAx val="-1667740928"/>
        <c:crosses val="autoZero"/>
        <c:auto val="1"/>
        <c:lblAlgn val="ctr"/>
        <c:lblOffset val="100"/>
        <c:noMultiLvlLbl val="0"/>
      </c:catAx>
      <c:valAx>
        <c:axId val="-1667740928"/>
        <c:scaling>
          <c:orientation val="minMax"/>
          <c:max val="100"/>
        </c:scaling>
        <c:delete val="0"/>
        <c:axPos val="l"/>
        <c:majorGridlines>
          <c:spPr>
            <a:ln w="22225">
              <a:solidFill>
                <a:schemeClr val="tx1"/>
              </a:solidFill>
            </a:ln>
          </c:spPr>
        </c:majorGridlines>
        <c:numFmt formatCode="#,##0" sourceLinked="0"/>
        <c:majorTickMark val="cross"/>
        <c:minorTickMark val="none"/>
        <c:tickLblPos val="nextTo"/>
        <c:spPr>
          <a:noFill/>
          <a:ln w="34925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lang="fa-IR"/>
            </a:pPr>
            <a:endParaRPr lang="fa-IR"/>
          </a:p>
        </c:txPr>
        <c:crossAx val="-1667753440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000" b="1">
          <a:cs typeface="B Titr" pitchFamily="2" charset="-78"/>
        </a:defRPr>
      </a:pPr>
      <a:endParaRPr lang="fa-I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8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8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2984A45D-8A84-48AE-B82D-73EBEF817C85}" type="datetimeFigureOut">
              <a:rPr lang="en-US" smtClean="0"/>
              <a:pPr/>
              <a:t>6/23/2026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8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8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6FD0C8EC-B5C6-4B8B-BAE2-97785F211D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886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DEB7-B260-4ED1-9738-A1A27F1D8F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75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F3D8-98FD-4302-9724-DC44879AF2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7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A6050-33A1-47E9-8346-9473CD0671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33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24EF8-9200-4133-81F2-63CA86E35149}" type="slidenum">
              <a:rPr lang="fa-I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60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10E42-A056-4276-BFFF-C11DFE59EA2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04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66C2-D760-4DE3-A435-3BFE6AC64DC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2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B64D5-4813-4235-B77B-380E040E22E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6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BA81-D009-4ED6-A0A4-8850A82C9FF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1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B3576-64BE-4359-B1FD-232C0C4C60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68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ADEE-B191-4A53-B079-8D5B7C97BB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31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482F-D35A-4D73-9AEB-B9405CE540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75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6873A-E7CF-493A-84C2-A568DB6087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99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C2B6C-582E-4D6C-8A9E-A51C3E5750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17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???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673419"/>
              </p:ext>
            </p:extLst>
          </p:nvPr>
        </p:nvGraphicFramePr>
        <p:xfrm>
          <a:off x="1838185" y="4709712"/>
          <a:ext cx="4960821" cy="202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363024" imgH="4667138" progId="Excel.Sheet.12">
                  <p:link updateAutomatic="1"/>
                </p:oleObj>
              </mc:Choice>
              <mc:Fallback>
                <p:oleObj name="Worksheet" r:id="rId2" imgW="9363024" imgH="4667138" progId="Excel.Shee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185" y="4709712"/>
                        <a:ext cx="4960821" cy="20295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itle 1"/>
          <p:cNvSpPr txBox="1">
            <a:spLocks/>
          </p:cNvSpPr>
          <p:nvPr/>
        </p:nvSpPr>
        <p:spPr bwMode="auto">
          <a:xfrm>
            <a:off x="1123720" y="87767"/>
            <a:ext cx="6512927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 eaLnBrk="0" hangingPunct="0">
              <a:defRPr/>
            </a:pPr>
            <a:r>
              <a:rPr lang="fa-IR" sz="3200" b="1" dirty="0">
                <a:solidFill>
                  <a:srgbClr val="0066FF"/>
                </a:solidFill>
                <a:latin typeface="Century Schoolbook" pitchFamily="18" charset="0"/>
                <a:cs typeface="B Zar" pitchFamily="2" charset="-78"/>
              </a:rPr>
              <a:t>وضعیت بهره برداری مخازن سدهای استان</a:t>
            </a:r>
            <a:endParaRPr lang="en-US" sz="3200" b="1" dirty="0">
              <a:solidFill>
                <a:srgbClr val="0066FF"/>
              </a:solidFill>
              <a:latin typeface="Century Schoolbook" pitchFamily="18" charset="0"/>
              <a:cs typeface="B Zar" pitchFamily="2" charset="-78"/>
            </a:endParaRPr>
          </a:p>
          <a:p>
            <a:pPr algn="ctr" rtl="1" eaLnBrk="0" hangingPunct="0">
              <a:defRPr/>
            </a:pPr>
            <a:endParaRPr lang="en-US" sz="1400" b="1" dirty="0">
              <a:solidFill>
                <a:srgbClr val="FF3300"/>
              </a:solidFill>
              <a:latin typeface="Century Schoolbook" pitchFamily="18" charset="0"/>
              <a:cs typeface="B Zar" pitchFamily="2" charset="-78"/>
            </a:endParaRPr>
          </a:p>
          <a:p>
            <a:pPr algn="ctr" rtl="1" eaLnBrk="0" hangingPunct="0">
              <a:defRPr/>
            </a:pPr>
            <a:r>
              <a:rPr lang="ar-SA" sz="1400" b="1" dirty="0">
                <a:solidFill>
                  <a:srgbClr val="FF3300"/>
                </a:solidFill>
                <a:latin typeface="Century Schoolbook" pitchFamily="18" charset="0"/>
                <a:cs typeface="B Zar" pitchFamily="2" charset="-78"/>
              </a:rPr>
              <a:t>( احجام به</a:t>
            </a:r>
            <a:r>
              <a:rPr lang="ar-SA" sz="1400" b="1" dirty="0">
                <a:solidFill>
                  <a:srgbClr val="0066FF"/>
                </a:solidFill>
                <a:latin typeface="Century Schoolbook" pitchFamily="18" charset="0"/>
                <a:cs typeface="B Zar" pitchFamily="2" charset="-78"/>
              </a:rPr>
              <a:t> </a:t>
            </a:r>
            <a:r>
              <a:rPr lang="fa-IR" sz="1400" b="1" dirty="0">
                <a:solidFill>
                  <a:srgbClr val="FF3300"/>
                </a:solidFill>
                <a:latin typeface="Century Schoolbook" pitchFamily="18" charset="0"/>
                <a:cs typeface="B Zar" pitchFamily="2" charset="-78"/>
              </a:rPr>
              <a:t>میلیون </a:t>
            </a:r>
            <a:r>
              <a:rPr lang="ar-SA" sz="1400" b="1" dirty="0">
                <a:solidFill>
                  <a:srgbClr val="FF3300"/>
                </a:solidFill>
                <a:latin typeface="Century Schoolbook" pitchFamily="18" charset="0"/>
                <a:cs typeface="B Zar" pitchFamily="2" charset="-78"/>
              </a:rPr>
              <a:t>مترمکعب)</a:t>
            </a:r>
            <a:endParaRPr lang="fa-IR" sz="1400" b="1" dirty="0">
              <a:solidFill>
                <a:srgbClr val="FF3300"/>
              </a:solidFill>
              <a:latin typeface="Century Schoolbook" pitchFamily="18" charset="0"/>
              <a:cs typeface="B Zar" pitchFamily="2" charset="-78"/>
            </a:endParaRPr>
          </a:p>
          <a:p>
            <a:pPr algn="ctr" rtl="1" eaLnBrk="0" hangingPunct="0">
              <a:defRPr/>
            </a:pPr>
            <a:r>
              <a:rPr lang="fa-IR" sz="1400" b="1" dirty="0">
                <a:solidFill>
                  <a:srgbClr val="FF3300"/>
                </a:solidFill>
                <a:latin typeface="Century Schoolbook" pitchFamily="18" charset="0"/>
                <a:cs typeface="B Zar" pitchFamily="2" charset="-78"/>
              </a:rPr>
              <a:t> </a:t>
            </a:r>
            <a:r>
              <a:rPr lang="fa-IR" sz="2000" b="1" dirty="0">
                <a:solidFill>
                  <a:prstClr val="black"/>
                </a:solidFill>
                <a:latin typeface="B Mitra" pitchFamily="2" charset="-78"/>
                <a:cs typeface="B Zar" pitchFamily="2" charset="-78"/>
              </a:rPr>
              <a:t>( </a:t>
            </a:r>
            <a:r>
              <a:rPr lang="ar-SA" sz="2000" b="1" dirty="0">
                <a:solidFill>
                  <a:srgbClr val="FF0000"/>
                </a:solidFill>
                <a:latin typeface="B Mitra" pitchFamily="2" charset="-78"/>
                <a:cs typeface="B Zar" pitchFamily="2" charset="-78"/>
              </a:rPr>
              <a:t>اول مهر لغاي</a:t>
            </a:r>
            <a:r>
              <a:rPr lang="fa-IR" sz="2000" b="1" dirty="0">
                <a:solidFill>
                  <a:srgbClr val="FF0000"/>
                </a:solidFill>
                <a:latin typeface="B Mitra" pitchFamily="2" charset="-78"/>
                <a:cs typeface="B Zar" pitchFamily="2" charset="-78"/>
              </a:rPr>
              <a:t>ت 02 تیر </a:t>
            </a:r>
            <a:r>
              <a:rPr lang="fa-IR" sz="2000" b="1" dirty="0">
                <a:solidFill>
                  <a:prstClr val="black"/>
                </a:solidFill>
                <a:latin typeface="B Mitra" pitchFamily="2" charset="-78"/>
                <a:cs typeface="B Zar" pitchFamily="2" charset="-78"/>
              </a:rPr>
              <a:t>س</a:t>
            </a:r>
            <a:r>
              <a:rPr lang="ar-SA" sz="2000" b="1" dirty="0">
                <a:solidFill>
                  <a:prstClr val="black"/>
                </a:solidFill>
                <a:latin typeface="B Mitra" pitchFamily="2" charset="-78"/>
                <a:cs typeface="B Zar" pitchFamily="2" charset="-78"/>
              </a:rPr>
              <a:t>ال </a:t>
            </a:r>
            <a:r>
              <a:rPr lang="fa-IR" sz="2000" b="1" dirty="0">
                <a:solidFill>
                  <a:prstClr val="black"/>
                </a:solidFill>
                <a:latin typeface="B Mitra" pitchFamily="2" charset="-78"/>
                <a:cs typeface="B Zar" pitchFamily="2" charset="-78"/>
              </a:rPr>
              <a:t>آبی 1405-1404)</a:t>
            </a:r>
            <a:endParaRPr lang="ar-SA" sz="2000" b="1" dirty="0">
              <a:solidFill>
                <a:prstClr val="black"/>
              </a:solidFill>
              <a:latin typeface="B Mitra" pitchFamily="2" charset="-78"/>
              <a:cs typeface="B Zar" pitchFamily="2" charset="-7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83031" y="2384800"/>
            <a:ext cx="805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sz="1600" b="1" dirty="0">
                <a:solidFill>
                  <a:prstClr val="black"/>
                </a:solidFill>
                <a:cs typeface="B Titr" pitchFamily="2" charset="-78"/>
              </a:rPr>
              <a:t>ورودي</a:t>
            </a:r>
            <a:endParaRPr lang="en-US" sz="1600" b="1" dirty="0">
              <a:solidFill>
                <a:prstClr val="black"/>
              </a:solidFill>
              <a:cs typeface="B Titr" pitchFamily="2" charset="-7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39817" y="3138148"/>
            <a:ext cx="7298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sz="1400" b="1" dirty="0">
                <a:solidFill>
                  <a:prstClr val="black"/>
                </a:solidFill>
                <a:cs typeface="B Titr" pitchFamily="2" charset="-78"/>
              </a:rPr>
              <a:t>خروجي</a:t>
            </a:r>
            <a:endParaRPr lang="en-US" sz="1400" b="1" dirty="0">
              <a:solidFill>
                <a:prstClr val="black"/>
              </a:solidFill>
              <a:cs typeface="B Titr" pitchFamily="2" charset="-78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7381301" y="5464366"/>
          <a:ext cx="958468" cy="1005840"/>
        </p:xfrm>
        <a:graphic>
          <a:graphicData uri="http://schemas.openxmlformats.org/drawingml/2006/table">
            <a:tbl>
              <a:tblPr/>
              <a:tblGrid>
                <a:gridCol w="479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2981"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latin typeface="B Titr"/>
                          <a:cs typeface="B Titr" pitchFamily="2" charset="-78"/>
                        </a:rPr>
                        <a:t>درصد تغییرات نسبت به سال گذشته</a:t>
                      </a:r>
                    </a:p>
                    <a:p>
                      <a:pPr algn="ctr" rtl="1" fontAlgn="ctr"/>
                      <a:endParaRPr lang="fa-IR" sz="1100" b="1" i="0" u="none" strike="noStrike" dirty="0">
                        <a:solidFill>
                          <a:srgbClr val="000000"/>
                        </a:solidFill>
                        <a:latin typeface="B Titr"/>
                        <a:cs typeface="B Titr" pitchFamily="2" charset="-7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latin typeface="B Titr"/>
                          <a:cs typeface="B Titr" pitchFamily="2" charset="-78"/>
                        </a:rPr>
                        <a:t>سال جاری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320">
                <a:tc vMerge="1">
                  <a:txBody>
                    <a:bodyPr/>
                    <a:lstStyle/>
                    <a:p>
                      <a:pPr algn="ctr" rtl="1" fontAlgn="ctr"/>
                      <a:endParaRPr lang="fa-IR" sz="1100" b="1" i="0" u="none" strike="noStrike" dirty="0">
                        <a:solidFill>
                          <a:srgbClr val="000000"/>
                        </a:solidFill>
                        <a:latin typeface="B Titr"/>
                        <a:cs typeface="B Titr" pitchFamily="2" charset="-7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lang="fa-IR" sz="1100" b="1" i="0" u="none" strike="noStrike" kern="1200" dirty="0">
                          <a:solidFill>
                            <a:srgbClr val="000000"/>
                          </a:solidFill>
                          <a:latin typeface="B Titr"/>
                          <a:ea typeface="+mn-ea"/>
                          <a:cs typeface="B Titr" pitchFamily="2" charset="-78"/>
                        </a:rPr>
                        <a:t>سال قبل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D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3" name="Freeform 52"/>
          <p:cNvSpPr/>
          <p:nvPr/>
        </p:nvSpPr>
        <p:spPr bwMode="auto">
          <a:xfrm>
            <a:off x="1843767" y="2474365"/>
            <a:ext cx="1193178" cy="4056992"/>
          </a:xfrm>
          <a:custGeom>
            <a:avLst/>
            <a:gdLst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261257 w 609600"/>
              <a:gd name="connsiteY3" fmla="*/ 0 h 2757715"/>
              <a:gd name="connsiteX4" fmla="*/ 609600 w 609600"/>
              <a:gd name="connsiteY4" fmla="*/ 0 h 2757715"/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118123 w 609600"/>
              <a:gd name="connsiteY3" fmla="*/ 1473201 h 2757715"/>
              <a:gd name="connsiteX4" fmla="*/ 261257 w 609600"/>
              <a:gd name="connsiteY4" fmla="*/ 0 h 2757715"/>
              <a:gd name="connsiteX5" fmla="*/ 609600 w 609600"/>
              <a:gd name="connsiteY5" fmla="*/ 0 h 2757715"/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118123 w 609600"/>
              <a:gd name="connsiteY3" fmla="*/ 1473201 h 2757715"/>
              <a:gd name="connsiteX4" fmla="*/ 261257 w 609600"/>
              <a:gd name="connsiteY4" fmla="*/ 0 h 2757715"/>
              <a:gd name="connsiteX5" fmla="*/ 609600 w 609600"/>
              <a:gd name="connsiteY5" fmla="*/ 0 h 2757715"/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118123 w 609600"/>
              <a:gd name="connsiteY3" fmla="*/ 1473201 h 2757715"/>
              <a:gd name="connsiteX4" fmla="*/ 251012 w 609600"/>
              <a:gd name="connsiteY4" fmla="*/ 25401 h 2757715"/>
              <a:gd name="connsiteX5" fmla="*/ 261257 w 609600"/>
              <a:gd name="connsiteY5" fmla="*/ 0 h 2757715"/>
              <a:gd name="connsiteX6" fmla="*/ 609600 w 609600"/>
              <a:gd name="connsiteY6" fmla="*/ 0 h 2757715"/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251012 w 609600"/>
              <a:gd name="connsiteY3" fmla="*/ 25401 h 2757715"/>
              <a:gd name="connsiteX4" fmla="*/ 251012 w 609600"/>
              <a:gd name="connsiteY4" fmla="*/ 25401 h 2757715"/>
              <a:gd name="connsiteX5" fmla="*/ 261257 w 609600"/>
              <a:gd name="connsiteY5" fmla="*/ 0 h 2757715"/>
              <a:gd name="connsiteX6" fmla="*/ 609600 w 609600"/>
              <a:gd name="connsiteY6" fmla="*/ 0 h 2757715"/>
              <a:gd name="connsiteX0" fmla="*/ 609600 w 609600"/>
              <a:gd name="connsiteY0" fmla="*/ 0 h 2757715"/>
              <a:gd name="connsiteX1" fmla="*/ 595086 w 609600"/>
              <a:gd name="connsiteY1" fmla="*/ 2757715 h 2757715"/>
              <a:gd name="connsiteX2" fmla="*/ 0 w 609600"/>
              <a:gd name="connsiteY2" fmla="*/ 2757715 h 2757715"/>
              <a:gd name="connsiteX3" fmla="*/ 251012 w 609600"/>
              <a:gd name="connsiteY3" fmla="*/ 25401 h 2757715"/>
              <a:gd name="connsiteX4" fmla="*/ 251012 w 609600"/>
              <a:gd name="connsiteY4" fmla="*/ 25401 h 2757715"/>
              <a:gd name="connsiteX5" fmla="*/ 261257 w 609600"/>
              <a:gd name="connsiteY5" fmla="*/ 0 h 2757715"/>
              <a:gd name="connsiteX6" fmla="*/ 609600 w 609600"/>
              <a:gd name="connsiteY6" fmla="*/ 0 h 2757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" h="2757715">
                <a:moveTo>
                  <a:pt x="609600" y="0"/>
                </a:moveTo>
                <a:lnTo>
                  <a:pt x="595086" y="2757715"/>
                </a:lnTo>
                <a:lnTo>
                  <a:pt x="0" y="2757715"/>
                </a:lnTo>
                <a:cubicBezTo>
                  <a:pt x="39374" y="2329544"/>
                  <a:pt x="563898" y="863601"/>
                  <a:pt x="251012" y="25401"/>
                </a:cubicBezTo>
                <a:lnTo>
                  <a:pt x="251012" y="25401"/>
                </a:lnTo>
                <a:lnTo>
                  <a:pt x="261257" y="0"/>
                </a:lnTo>
                <a:lnTo>
                  <a:pt x="609600" y="0"/>
                </a:lnTo>
                <a:close/>
              </a:path>
            </a:pathLst>
          </a:custGeom>
          <a:blipFill dpi="0" rotWithShape="1">
            <a:blip r:embed="rId4" cstate="print">
              <a:alphaModFix amt="71000"/>
            </a:blip>
            <a:srcRect/>
            <a:tile tx="0" ty="0" sx="100000" sy="100000" flip="none" algn="tl"/>
          </a:blip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b="1" dirty="0">
              <a:solidFill>
                <a:prstClr val="black"/>
              </a:solidFill>
              <a:cs typeface="B Zar" pitchFamily="2" charset="-78"/>
            </a:endParaRPr>
          </a:p>
        </p:txBody>
      </p:sp>
      <p:graphicFrame>
        <p:nvGraphicFramePr>
          <p:cNvPr id="54" name="Chart 53"/>
          <p:cNvGraphicFramePr/>
          <p:nvPr/>
        </p:nvGraphicFramePr>
        <p:xfrm>
          <a:off x="2655065" y="2798282"/>
          <a:ext cx="386217" cy="3866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1838185" y="6542270"/>
            <a:ext cx="5344813" cy="122936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fa-IR" b="1">
              <a:solidFill>
                <a:prstClr val="black"/>
              </a:solidFill>
              <a:latin typeface="Century Schoolbook" pitchFamily="18" charset="0"/>
              <a:cs typeface="B Zar" pitchFamily="2" charset="-78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28597" y="3361284"/>
            <a:ext cx="1017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ar-SA" sz="1600" b="1" dirty="0">
                <a:solidFill>
                  <a:prstClr val="black"/>
                </a:solidFill>
                <a:cs typeface="B Titr" pitchFamily="2" charset="-78"/>
              </a:rPr>
              <a:t>حجم مخزن</a:t>
            </a:r>
            <a:endParaRPr lang="en-US" sz="1600" b="1" dirty="0">
              <a:solidFill>
                <a:prstClr val="black"/>
              </a:solidFill>
              <a:cs typeface="B Titr" pitchFamily="2" charset="-78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3707905" y="2862927"/>
            <a:ext cx="3459377" cy="3679342"/>
          </a:xfrm>
          <a:custGeom>
            <a:avLst/>
            <a:gdLst>
              <a:gd name="connsiteX0" fmla="*/ 0 w 5759533"/>
              <a:gd name="connsiteY0" fmla="*/ 2945080 h 2956956"/>
              <a:gd name="connsiteX1" fmla="*/ 296883 w 5759533"/>
              <a:gd name="connsiteY1" fmla="*/ 2624447 h 2956956"/>
              <a:gd name="connsiteX2" fmla="*/ 391886 w 5759533"/>
              <a:gd name="connsiteY2" fmla="*/ 2576945 h 2956956"/>
              <a:gd name="connsiteX3" fmla="*/ 629392 w 5759533"/>
              <a:gd name="connsiteY3" fmla="*/ 2434441 h 2956956"/>
              <a:gd name="connsiteX4" fmla="*/ 1163782 w 5759533"/>
              <a:gd name="connsiteY4" fmla="*/ 2422566 h 2956956"/>
              <a:gd name="connsiteX5" fmla="*/ 1520042 w 5759533"/>
              <a:gd name="connsiteY5" fmla="*/ 2351314 h 2956956"/>
              <a:gd name="connsiteX6" fmla="*/ 2042556 w 5759533"/>
              <a:gd name="connsiteY6" fmla="*/ 2185060 h 2956956"/>
              <a:gd name="connsiteX7" fmla="*/ 2398816 w 5759533"/>
              <a:gd name="connsiteY7" fmla="*/ 2113808 h 2956956"/>
              <a:gd name="connsiteX8" fmla="*/ 3135086 w 5759533"/>
              <a:gd name="connsiteY8" fmla="*/ 1721922 h 2956956"/>
              <a:gd name="connsiteX9" fmla="*/ 3384468 w 5759533"/>
              <a:gd name="connsiteY9" fmla="*/ 1603169 h 2956956"/>
              <a:gd name="connsiteX10" fmla="*/ 3716977 w 5759533"/>
              <a:gd name="connsiteY10" fmla="*/ 1496291 h 2956956"/>
              <a:gd name="connsiteX11" fmla="*/ 4275117 w 5759533"/>
              <a:gd name="connsiteY11" fmla="*/ 890649 h 2956956"/>
              <a:gd name="connsiteX12" fmla="*/ 4655127 w 5759533"/>
              <a:gd name="connsiteY12" fmla="*/ 617517 h 2956956"/>
              <a:gd name="connsiteX13" fmla="*/ 4987637 w 5759533"/>
              <a:gd name="connsiteY13" fmla="*/ 475013 h 2956956"/>
              <a:gd name="connsiteX14" fmla="*/ 5367647 w 5759533"/>
              <a:gd name="connsiteY14" fmla="*/ 213756 h 2956956"/>
              <a:gd name="connsiteX15" fmla="*/ 5403273 w 5759533"/>
              <a:gd name="connsiteY15" fmla="*/ 201880 h 2956956"/>
              <a:gd name="connsiteX16" fmla="*/ 5759533 w 5759533"/>
              <a:gd name="connsiteY16" fmla="*/ 0 h 2956956"/>
              <a:gd name="connsiteX17" fmla="*/ 5759533 w 5759533"/>
              <a:gd name="connsiteY17" fmla="*/ 2956956 h 2956956"/>
              <a:gd name="connsiteX18" fmla="*/ 0 w 5759533"/>
              <a:gd name="connsiteY18" fmla="*/ 2945080 h 2956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759533" h="2956956">
                <a:moveTo>
                  <a:pt x="0" y="2945080"/>
                </a:moveTo>
                <a:cubicBezTo>
                  <a:pt x="287638" y="2621489"/>
                  <a:pt x="142010" y="2624447"/>
                  <a:pt x="296883" y="2624447"/>
                </a:cubicBezTo>
                <a:lnTo>
                  <a:pt x="391886" y="2576945"/>
                </a:lnTo>
                <a:lnTo>
                  <a:pt x="629392" y="2434441"/>
                </a:lnTo>
                <a:cubicBezTo>
                  <a:pt x="1132110" y="2422180"/>
                  <a:pt x="953936" y="2422566"/>
                  <a:pt x="1163782" y="2422566"/>
                </a:cubicBezTo>
                <a:lnTo>
                  <a:pt x="1520042" y="2351314"/>
                </a:lnTo>
                <a:cubicBezTo>
                  <a:pt x="1693838" y="2294729"/>
                  <a:pt x="1859781" y="2185060"/>
                  <a:pt x="2042556" y="2185060"/>
                </a:cubicBezTo>
                <a:lnTo>
                  <a:pt x="2398816" y="2113808"/>
                </a:lnTo>
                <a:lnTo>
                  <a:pt x="3135086" y="1721922"/>
                </a:lnTo>
                <a:lnTo>
                  <a:pt x="3384468" y="1603169"/>
                </a:lnTo>
                <a:cubicBezTo>
                  <a:pt x="3692524" y="1492269"/>
                  <a:pt x="3576173" y="1496291"/>
                  <a:pt x="3716977" y="1496291"/>
                </a:cubicBezTo>
                <a:lnTo>
                  <a:pt x="4275117" y="890649"/>
                </a:lnTo>
                <a:lnTo>
                  <a:pt x="4655127" y="617517"/>
                </a:lnTo>
                <a:lnTo>
                  <a:pt x="4987637" y="475013"/>
                </a:lnTo>
                <a:cubicBezTo>
                  <a:pt x="5114307" y="387927"/>
                  <a:pt x="5239184" y="298175"/>
                  <a:pt x="5367647" y="213756"/>
                </a:cubicBezTo>
                <a:cubicBezTo>
                  <a:pt x="5378108" y="206882"/>
                  <a:pt x="5403273" y="201880"/>
                  <a:pt x="5403273" y="201880"/>
                </a:cubicBezTo>
                <a:lnTo>
                  <a:pt x="5759533" y="0"/>
                </a:lnTo>
                <a:lnTo>
                  <a:pt x="5759533" y="2956956"/>
                </a:lnTo>
                <a:lnTo>
                  <a:pt x="0" y="2945080"/>
                </a:lnTo>
                <a:close/>
              </a:path>
            </a:pathLst>
          </a:custGeom>
          <a:blipFill>
            <a:blip r:embed="rId6" cstate="print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080874"/>
              </p:ext>
            </p:extLst>
          </p:nvPr>
        </p:nvGraphicFramePr>
        <p:xfrm>
          <a:off x="3363827" y="1492322"/>
          <a:ext cx="1706838" cy="655967"/>
        </p:xfrm>
        <a:graphic>
          <a:graphicData uri="http://schemas.openxmlformats.org/drawingml/2006/table">
            <a:tbl>
              <a:tblPr/>
              <a:tblGrid>
                <a:gridCol w="627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5967"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 Titr"/>
                          <a:ea typeface="+mn-ea"/>
                          <a:cs typeface="B Titr" panose="00000700000000000000" pitchFamily="2" charset="-78"/>
                        </a:rPr>
                        <a:t>221.28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latin typeface="B Titr"/>
                          <a:cs typeface="B Titr" pitchFamily="2" charset="-78"/>
                        </a:rPr>
                        <a:t>ظرفیت کل مخزن در سال جاری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025819"/>
              </p:ext>
            </p:extLst>
          </p:nvPr>
        </p:nvGraphicFramePr>
        <p:xfrm>
          <a:off x="5373858" y="2109598"/>
          <a:ext cx="1483108" cy="918560"/>
        </p:xfrm>
        <a:graphic>
          <a:graphicData uri="http://schemas.openxmlformats.org/drawingml/2006/table">
            <a:tbl>
              <a:tblPr/>
              <a:tblGrid>
                <a:gridCol w="7646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6993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50" b="1" i="0" u="none" strike="noStrike" kern="1200" dirty="0">
                          <a:solidFill>
                            <a:srgbClr val="000000"/>
                          </a:solidFill>
                          <a:latin typeface="B Titr"/>
                          <a:ea typeface="+mn-ea"/>
                          <a:cs typeface="B Titr" panose="00000700000000000000" pitchFamily="2" charset="-78"/>
                        </a:rPr>
                        <a:t>39.90</a:t>
                      </a:r>
                      <a:endParaRPr lang="fa-IR" sz="1250" b="1" i="0" u="none" strike="noStrike" kern="1200" dirty="0">
                        <a:solidFill>
                          <a:srgbClr val="000000"/>
                        </a:solidFill>
                        <a:latin typeface="B Titr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49.60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5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35.46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C9E2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92315"/>
              </p:ext>
            </p:extLst>
          </p:nvPr>
        </p:nvGraphicFramePr>
        <p:xfrm>
          <a:off x="3363827" y="3079097"/>
          <a:ext cx="1496723" cy="911012"/>
        </p:xfrm>
        <a:graphic>
          <a:graphicData uri="http://schemas.openxmlformats.org/drawingml/2006/table">
            <a:tbl>
              <a:tblPr/>
              <a:tblGrid>
                <a:gridCol w="667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5930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50" b="1" i="0" u="none" strike="noStrike" kern="1200" dirty="0">
                          <a:solidFill>
                            <a:srgbClr val="000000"/>
                          </a:solidFill>
                          <a:latin typeface="B Titr"/>
                          <a:ea typeface="+mn-ea"/>
                          <a:cs typeface="B Titr" panose="00000700000000000000" pitchFamily="2" charset="-78"/>
                        </a:rPr>
                        <a:t>12</a:t>
                      </a:r>
                      <a:endParaRPr lang="fa-IR" sz="1250" b="1" i="0" u="none" strike="noStrike" kern="1200" dirty="0">
                        <a:solidFill>
                          <a:srgbClr val="000000"/>
                        </a:solidFill>
                        <a:latin typeface="B Titr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a-IR" sz="1250" b="1" i="0" u="none" strike="noStrike" kern="120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51.85</a:t>
                      </a:r>
                      <a:endParaRPr lang="fa-IR" sz="1250" b="1" i="0" u="none" strike="noStrike" kern="1200" dirty="0">
                        <a:solidFill>
                          <a:srgbClr val="000000"/>
                        </a:solidFill>
                        <a:latin typeface="Bzar"/>
                        <a:ea typeface="+mn-ea"/>
                        <a:cs typeface="B Titr" pitchFamily="2" charset="-7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0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46.34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3FA">
                        <a:alpha val="6196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761132"/>
              </p:ext>
            </p:extLst>
          </p:nvPr>
        </p:nvGraphicFramePr>
        <p:xfrm>
          <a:off x="3707905" y="4347124"/>
          <a:ext cx="1631317" cy="602720"/>
        </p:xfrm>
        <a:graphic>
          <a:graphicData uri="http://schemas.openxmlformats.org/drawingml/2006/table">
            <a:tbl>
              <a:tblPr/>
              <a:tblGrid>
                <a:gridCol w="683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720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0000"/>
                          </a:solidFill>
                          <a:latin typeface="B Titr"/>
                          <a:cs typeface="B Titr" pitchFamily="2" charset="-78"/>
                        </a:rPr>
                        <a:t>درصد پر بودن مخزن در سال جاری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464435"/>
              </p:ext>
            </p:extLst>
          </p:nvPr>
        </p:nvGraphicFramePr>
        <p:xfrm>
          <a:off x="428625" y="2799653"/>
          <a:ext cx="1409560" cy="1108670"/>
        </p:xfrm>
        <a:graphic>
          <a:graphicData uri="http://schemas.openxmlformats.org/drawingml/2006/table">
            <a:tbl>
              <a:tblPr/>
              <a:tblGrid>
                <a:gridCol w="730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4185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 Titr"/>
                          <a:ea typeface="+mn-ea"/>
                          <a:cs typeface="B Titr" panose="00000700000000000000" pitchFamily="2" charset="-78"/>
                        </a:rPr>
                        <a:t>18.40-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26.08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4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lang="fa-IR" sz="1250" b="1" i="0" u="none" strike="noStrike" kern="1200" dirty="0">
                          <a:solidFill>
                            <a:srgbClr val="000000"/>
                          </a:solidFill>
                          <a:latin typeface="Bzar"/>
                          <a:ea typeface="+mn-ea"/>
                          <a:cs typeface="B Titr" pitchFamily="2" charset="-78"/>
                        </a:rPr>
                        <a:t>31.98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C9E2">
                        <a:alpha val="4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0838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14641</TotalTime>
  <Words>63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Mitra</vt:lpstr>
      <vt:lpstr>B Titr</vt:lpstr>
      <vt:lpstr>B Zar</vt:lpstr>
      <vt:lpstr>Bzar</vt:lpstr>
      <vt:lpstr>Calibri</vt:lpstr>
      <vt:lpstr>Century Schoolbook</vt:lpstr>
      <vt:lpstr>1_Office Theme</vt:lpstr>
      <vt:lpstr>???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</dc:creator>
  <cp:lastModifiedBy>فروزان ریحانی</cp:lastModifiedBy>
  <cp:revision>23093</cp:revision>
  <cp:lastPrinted>2022-08-21T05:29:56Z</cp:lastPrinted>
  <dcterms:created xsi:type="dcterms:W3CDTF">2017-03-28T06:58:13Z</dcterms:created>
  <dcterms:modified xsi:type="dcterms:W3CDTF">2026-06-23T08:46:34Z</dcterms:modified>
</cp:coreProperties>
</file>